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29.png" ContentType="image/png"/>
  <Override PartName="/ppt/media/image28.png" ContentType="image/png"/>
  <Override PartName="/ppt/media/image15.svg" ContentType="image/svg"/>
  <Override PartName="/ppt/media/image7.jpeg" ContentType="image/jpeg"/>
  <Override PartName="/ppt/media/image27.png" ContentType="image/png"/>
  <Override PartName="/ppt/media/image26.png" ContentType="image/png"/>
  <Override PartName="/ppt/media/image25.png" ContentType="image/png"/>
  <Override PartName="/ppt/media/image24.png" ContentType="image/png"/>
  <Override PartName="/ppt/media/image22.png" ContentType="image/png"/>
  <Override PartName="/ppt/media/image12.png" ContentType="image/png"/>
  <Override PartName="/ppt/media/image3.png" ContentType="image/png"/>
  <Override PartName="/ppt/media/image35.png" ContentType="image/png"/>
  <Override PartName="/ppt/media/image18.png" ContentType="image/png"/>
  <Override PartName="/ppt/media/image9.png" ContentType="image/png"/>
  <Override PartName="/ppt/media/image20.png" ContentType="image/png"/>
  <Override PartName="/ppt/media/image13.png" ContentType="image/png"/>
  <Override PartName="/ppt/media/image23.svg" ContentType="image/svg"/>
  <Override PartName="/ppt/media/image36.png" ContentType="image/png"/>
  <Override PartName="/ppt/media/image4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8.png" ContentType="image/png"/>
  <Override PartName="/ppt/media/image11.png" ContentType="image/png"/>
  <Override PartName="/ppt/media/image10.png" ContentType="image/png"/>
  <Override PartName="/ppt/media/image19.svg" ContentType="image/svg"/>
  <Override PartName="/ppt/media/image1.png" ContentType="image/png"/>
  <Override PartName="/ppt/media/image33.png" ContentType="image/png"/>
  <Override PartName="/ppt/media/image2.png" ContentType="image/png"/>
  <Override PartName="/ppt/media/image21.svg" ContentType="image/svg"/>
  <Override PartName="/ppt/media/image34.png" ContentType="image/png"/>
  <Override PartName="/ppt/media/image6.png" ContentType="image/png"/>
  <Override PartName="/ppt/media/image37.png" ContentType="image/png"/>
  <Override PartName="/ppt/media/image5.png" ContentType="image/png"/>
  <Override PartName="/ppt/media/image14.png" ContentType="image/png"/>
  <Override PartName="/ppt/media/image38.svg" ContentType="image/svg"/>
  <Override PartName="/ppt/media/image16.png" ContentType="image/png"/>
  <Override PartName="/ppt/media/image17.svg" ContentType="image/svg"/>
  <Override PartName="/ppt/slides/slide1.xml" ContentType="application/vnd.openxmlformats-officedocument.presentationml.slide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Cliquez pour déplacer la diapo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Cliquez pour modifier le format des notes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&lt;en-tête&gt;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&lt;date/heure&gt;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D33C9A8-CEBF-4FEB-ABB0-AC903015B3C3}" type="slidenum"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&lt;numéro&gt;</a:t>
            </a:fld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fr-FR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6F812B3-DA47-4327-9897-AF67367B9A18}" type="slidenum">
              <a:rPr b="0" lang="fr-FR" sz="1200" spc="-1" strike="noStrike">
                <a:solidFill>
                  <a:srgbClr val="000000"/>
                </a:solidFill>
                <a:latin typeface="Times New Roman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8995E40-26EB-4E09-9A70-F59C5CE3947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94F0AFC-D79B-4A7D-87BC-7ACA0B487E2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9F68832-E1EE-41A4-9A2A-526F5AA598D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8BA4B2B-720C-4FEC-8219-37AA165ED2A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78E5BC28-AD4B-477B-B176-E50317E82E8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286CE787-B8CB-4A48-A91F-751E9748685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B28D1A8F-A520-4888-BC45-C1FC5667A54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8E869ACF-3966-4763-8D70-E6AE7C37B98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66C8265B-CBAC-467C-BA22-A0A346D7FF7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E42759BC-998A-4F10-BF3A-A64094B3336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5E2BDA94-A955-47F0-9A35-1A226829961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fr-FR" sz="6000" spc="-1" strike="noStrike">
                <a:solidFill>
                  <a:schemeClr val="dk1"/>
                </a:solidFill>
                <a:latin typeface="Calibri Light"/>
              </a:rPr>
              <a:t>Modifiez le style du titre</a:t>
            </a:r>
            <a:endParaRPr b="0" lang="fr-FR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424B7E2-C667-4AD8-A04F-D5891A870F7D}" type="slidenum"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Cliquez pour éditer le format du plan de texte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Second niveau de plan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Troisième niveau de plan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Quatrième niveau de plan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Cinquième niveau de plan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Sixième niveau de plan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Septième niveau de plan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Modifi</a:t>
            </a: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ez le </a:t>
            </a: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style </a:t>
            </a: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du </a:t>
            </a: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titre</a:t>
            </a:r>
            <a:endParaRPr b="0" lang="fr-FR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Cliquez pour modifier les styles du texte du masque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D650602-94C4-48EF-B5E4-FE019A6AB68C}" type="slidenum"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Modifiez le style du titre</a:t>
            </a:r>
            <a:endParaRPr b="0" lang="fr-FR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Cliquez pour modifier les styles du texte du masque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0DD54B2-3550-484E-8FAD-094F6A64F1F5}" type="slidenum"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Modifiez le style du titre</a:t>
            </a:r>
            <a:endParaRPr b="0" lang="fr-FR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Cliquez pour modifier les styles du texte du masque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EAB7AE-DDF8-4A84-9D47-169C01DA6A5C}" type="slidenum"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6000" spc="-1" strike="noStrike">
                <a:solidFill>
                  <a:schemeClr val="dk1"/>
                </a:solidFill>
                <a:latin typeface="Calibri Light"/>
              </a:rPr>
              <a:t>Modifiez le style du titre</a:t>
            </a:r>
            <a:endParaRPr b="0" lang="fr-FR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fr-FR" sz="24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Cliquez pour modifier les styles du texte du masque</a:t>
            </a:r>
            <a:endParaRPr b="0" lang="fr-FR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5F795CE-0384-47AA-8362-8E869A536276}" type="slidenum"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Modif</a:t>
            </a: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iez le </a:t>
            </a: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style </a:t>
            </a: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du </a:t>
            </a: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titre</a:t>
            </a:r>
            <a:endParaRPr b="0" lang="fr-FR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Cliquez pour modifier les styles du texte du masque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Cliquez pour modifier les styles du texte du masque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38629EA-893C-4CE6-93C3-FA381DD538CD}" type="slidenum"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Modifiez le style du titre</a:t>
            </a:r>
            <a:endParaRPr b="0" lang="fr-FR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fr-FR" sz="2400" spc="-1" strike="noStrike">
                <a:solidFill>
                  <a:schemeClr val="dk1"/>
                </a:solidFill>
                <a:latin typeface="Calibri"/>
              </a:rPr>
              <a:t>Cliquez pour modifier les styles du texte du masque</a:t>
            </a:r>
            <a:endParaRPr b="0" lang="fr-FR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Cliquez pour modifier les styles du texte du masque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fr-FR" sz="2400" spc="-1" strike="noStrike">
                <a:solidFill>
                  <a:schemeClr val="dk1"/>
                </a:solidFill>
                <a:latin typeface="Calibri"/>
              </a:rPr>
              <a:t>Cliquez pour modifier les styles du texte du masque</a:t>
            </a:r>
            <a:endParaRPr b="0" lang="fr-FR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Cliquez pour modifier les styles du texte du masque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4B41C0-F4DA-485D-A2BE-31DF6CE6E9B5}" type="slidenum"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Modifiez le style du titre</a:t>
            </a:r>
            <a:endParaRPr b="0" lang="fr-FR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F096E2-32E5-4F79-A1B0-A0FC60BEAC13}" type="slidenum"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Cliquez pour éditer le format du plan de texte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Second niveau de plan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Troisième niveau de plan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Quatrième niveau de plan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Cinquième niveau de plan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Sixième niveau de plan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Septième niveau de plan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9DF9BB9-0269-4886-A81F-85F0A8F4C7FE}" type="slidenum"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Cliquez pour éditer le format du texte-titre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Cliquez pour éditer le format du plan de texte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Second niveau de plan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Troisième niveau de plan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chemeClr val="dk1"/>
                </a:solidFill>
                <a:latin typeface="Calibri"/>
              </a:rPr>
              <a:t>Quatrième niveau de plan</a:t>
            </a:r>
            <a:endParaRPr b="0" lang="fr-FR" sz="18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Cinquième niveau de plan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Sixième niveau de plan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Septième niveau de plan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3200" spc="-1" strike="noStrike">
                <a:solidFill>
                  <a:schemeClr val="dk1"/>
                </a:solidFill>
                <a:latin typeface="Calibri Light"/>
              </a:rPr>
              <a:t>Modifiez le style du titre</a:t>
            </a:r>
            <a:endParaRPr b="0" lang="fr-FR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3200" spc="-1" strike="noStrike">
                <a:solidFill>
                  <a:schemeClr val="dk1"/>
                </a:solidFill>
                <a:latin typeface="Calibri"/>
              </a:rPr>
              <a:t>Cliquez pour modifier les styles du texte du masque</a:t>
            </a:r>
            <a:endParaRPr b="0" lang="fr-FR" sz="32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Deuxième niveau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Troisième niveau</a:t>
            </a:r>
            <a:endParaRPr b="0" lang="fr-FR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Quatrième niveau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chemeClr val="dk1"/>
                </a:solidFill>
                <a:latin typeface="Calibri"/>
              </a:rPr>
              <a:t>Cinquième niveau</a:t>
            </a: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fr-FR" sz="1600" spc="-1" strike="noStrike">
                <a:solidFill>
                  <a:schemeClr val="dk1"/>
                </a:solidFill>
                <a:latin typeface="Calibri"/>
              </a:rPr>
              <a:t>Cliquez pour modifier les styles du texte du masque</a:t>
            </a:r>
            <a:endParaRPr b="0" lang="fr-FR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EEF8DCE-7FB4-4DEB-A100-D013ED4E78C4}" type="slidenum"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3200" spc="-1" strike="noStrike">
                <a:solidFill>
                  <a:schemeClr val="dk1"/>
                </a:solidFill>
                <a:latin typeface="Calibri Light"/>
              </a:rPr>
              <a:t>Modifiez le style du titre</a:t>
            </a:r>
            <a:endParaRPr b="0" lang="fr-FR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chemeClr val="dk1"/>
                </a:solidFill>
                <a:latin typeface="Calibri"/>
              </a:rPr>
              <a:t>Cliquez pour éditer le format du plan de texte</a:t>
            </a:r>
            <a:endParaRPr b="0" lang="fr-FR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3200" spc="-1" strike="noStrike">
                <a:solidFill>
                  <a:schemeClr val="dk1"/>
                </a:solidFill>
                <a:latin typeface="Calibri"/>
              </a:rPr>
              <a:t>Second niveau de plan</a:t>
            </a:r>
            <a:endParaRPr b="0" lang="fr-FR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chemeClr val="dk1"/>
                </a:solidFill>
                <a:latin typeface="Calibri"/>
              </a:rPr>
              <a:t>Troisième niveau de plan</a:t>
            </a:r>
            <a:endParaRPr b="0" lang="fr-FR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3200" spc="-1" strike="noStrike">
                <a:solidFill>
                  <a:schemeClr val="dk1"/>
                </a:solidFill>
                <a:latin typeface="Calibri"/>
              </a:rPr>
              <a:t>Quatrième niveau de plan</a:t>
            </a:r>
            <a:endParaRPr b="0" lang="fr-FR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chemeClr val="dk1"/>
                </a:solidFill>
                <a:latin typeface="Calibri"/>
              </a:rPr>
              <a:t>Cinquième niveau de plan</a:t>
            </a:r>
            <a:endParaRPr b="0" lang="fr-FR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chemeClr val="dk1"/>
                </a:solidFill>
                <a:latin typeface="Calibri"/>
              </a:rPr>
              <a:t>Sixième niveau de plan</a:t>
            </a:r>
            <a:endParaRPr b="0" lang="fr-FR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chemeClr val="dk1"/>
                </a:solidFill>
                <a:latin typeface="Calibri"/>
              </a:rPr>
              <a:t>Septième niveau de plan</a:t>
            </a:r>
            <a:endParaRPr b="0" lang="fr-FR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fr-FR" sz="1600" spc="-1" strike="noStrike">
                <a:solidFill>
                  <a:schemeClr val="dk1"/>
                </a:solidFill>
                <a:latin typeface="Calibri"/>
              </a:rPr>
              <a:t>Cliquez pour modifier les styles du texte du masque</a:t>
            </a:r>
            <a:endParaRPr b="0" lang="fr-FR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2D16BCA-157D-4942-A900-1D2D33E80C1C}" type="slidenum">
              <a:rPr b="0" lang="fr-FR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eg"/><Relationship Id="rId8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svg"/><Relationship Id="rId3" Type="http://schemas.openxmlformats.org/officeDocument/2006/relationships/image" Target="../media/image16.png"/><Relationship Id="rId4" Type="http://schemas.openxmlformats.org/officeDocument/2006/relationships/image" Target="../media/image17.svg"/><Relationship Id="rId5" Type="http://schemas.openxmlformats.org/officeDocument/2006/relationships/image" Target="../media/image18.png"/><Relationship Id="rId6" Type="http://schemas.openxmlformats.org/officeDocument/2006/relationships/image" Target="../media/image19.svg"/><Relationship Id="rId7" Type="http://schemas.openxmlformats.org/officeDocument/2006/relationships/image" Target="../media/image20.png"/><Relationship Id="rId8" Type="http://schemas.openxmlformats.org/officeDocument/2006/relationships/image" Target="../media/image21.svg"/><Relationship Id="rId9" Type="http://schemas.openxmlformats.org/officeDocument/2006/relationships/image" Target="../media/image22.png"/><Relationship Id="rId10" Type="http://schemas.openxmlformats.org/officeDocument/2006/relationships/image" Target="../media/image23.svg"/><Relationship Id="rId11" Type="http://schemas.openxmlformats.org/officeDocument/2006/relationships/image" Target="../media/image3.png"/><Relationship Id="rId12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8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sv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451440"/>
            <a:ext cx="10512360" cy="406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fr-FR" sz="7200" spc="-1" strike="noStrike">
                <a:solidFill>
                  <a:schemeClr val="dk1"/>
                </a:solidFill>
                <a:latin typeface="Calibri Light"/>
              </a:rPr>
              <a:t>Projet </a:t>
            </a:r>
            <a:br>
              <a:rPr sz="7200"/>
            </a:br>
            <a:r>
              <a:rPr b="0" lang="fr-FR" sz="7200" spc="-1" strike="noStrike">
                <a:solidFill>
                  <a:schemeClr val="dk1"/>
                </a:solidFill>
                <a:latin typeface="Calibri Light"/>
              </a:rPr>
              <a:t>communication Web</a:t>
            </a:r>
            <a:endParaRPr b="0" lang="fr-FR" sz="7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838080" y="4983120"/>
            <a:ext cx="10512360" cy="1126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Yanis RUFFLE – Félix MARQUET – Clément FOUCHE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sketch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080" y="4718520"/>
            <a:ext cx="5409720" cy="18000"/>
          </a:xfrm>
          <a:custGeom>
            <a:avLst/>
            <a:gdLst>
              <a:gd name="textAreaLeft" fmla="*/ 0 w 5409720"/>
              <a:gd name="textAreaRight" fmla="*/ 5410080 w 5409720"/>
              <a:gd name="textAreaTop" fmla="*/ 0 h 18000"/>
              <a:gd name="textAreaBottom" fmla="*/ 18360 h 18000"/>
            </a:gdLst>
            <a:ahLst/>
            <a:rect l="textAreaLeft" t="textAreaTop" r="textAreaRight" b="textAreaBottom"/>
            <a:pathLst>
              <a:path fill="none" w="5410200" h="18288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stroke="0" w="5410200" h="18288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w="41275">
            <a:solidFill>
              <a:srgbClr val="ed7d3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26640" bIns="-2664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841320" y="426600"/>
            <a:ext cx="10506240" cy="1918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6600" spc="-1" strike="noStrike">
                <a:solidFill>
                  <a:schemeClr val="dk1"/>
                </a:solidFill>
                <a:latin typeface="Calibri Light"/>
              </a:rPr>
              <a:t>Sommaire</a:t>
            </a:r>
            <a:endParaRPr b="0" lang="fr-FR" sz="6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1" name="Rectangl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5800" y="2899800"/>
            <a:ext cx="10451160" cy="18000"/>
          </a:xfrm>
          <a:prstGeom prst="rect">
            <a:avLst/>
          </a:prstGeom>
          <a:solidFill>
            <a:srgbClr val="d5d5d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26640" bIns="-2664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2" name="Rectangl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841320" y="2775960"/>
            <a:ext cx="1873080" cy="13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841320" y="3219120"/>
            <a:ext cx="10509120" cy="337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355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Outils utilisés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Répartition du travail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Présentation du Figma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Base de données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Difficultés rencontrées 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Démonstration du site web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chemeClr val="dk1"/>
                </a:solidFill>
                <a:latin typeface="Calibri"/>
              </a:rPr>
              <a:t>Améliorations possibles</a:t>
            </a:r>
            <a:endParaRPr b="0" lang="fr-FR" sz="28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fr-FR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105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960" y="311400"/>
            <a:ext cx="4331880" cy="6179040"/>
          </a:xfrm>
          <a:prstGeom prst="rect">
            <a:avLst/>
          </a:prstGeom>
          <a:solidFill>
            <a:srgbClr val="404040"/>
          </a:solidFill>
          <a:ln cap="sq" w="1270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85" name="Image 3" descr="Une image contenant symbole, Graphique, logo, Police&#10;&#10;Description générée automatiquement"/>
          <p:cNvPicPr/>
          <p:nvPr/>
        </p:nvPicPr>
        <p:blipFill>
          <a:blip r:embed="rId1"/>
          <a:stretch/>
        </p:blipFill>
        <p:spPr>
          <a:xfrm>
            <a:off x="5181480" y="492120"/>
            <a:ext cx="1810800" cy="1810800"/>
          </a:xfrm>
          <a:prstGeom prst="rect">
            <a:avLst/>
          </a:prstGeom>
          <a:ln w="0">
            <a:noFill/>
          </a:ln>
        </p:spPr>
      </p:pic>
      <p:pic>
        <p:nvPicPr>
          <p:cNvPr id="86" name="Picture 24" descr="DataGrip - Awesome-Astra"/>
          <p:cNvPicPr/>
          <p:nvPr/>
        </p:nvPicPr>
        <p:blipFill>
          <a:blip r:embed="rId2"/>
          <a:stretch/>
        </p:blipFill>
        <p:spPr>
          <a:xfrm>
            <a:off x="7066080" y="492120"/>
            <a:ext cx="4613040" cy="1810800"/>
          </a:xfrm>
          <a:prstGeom prst="rect">
            <a:avLst/>
          </a:prstGeom>
          <a:ln w="0">
            <a:noFill/>
          </a:ln>
        </p:spPr>
      </p:pic>
      <p:pic>
        <p:nvPicPr>
          <p:cNvPr id="87" name="Picture 18" descr="Icône Figma, logo dans Vector Logo"/>
          <p:cNvPicPr/>
          <p:nvPr/>
        </p:nvPicPr>
        <p:blipFill>
          <a:blip r:embed="rId3"/>
          <a:stretch/>
        </p:blipFill>
        <p:spPr>
          <a:xfrm>
            <a:off x="5181480" y="2374920"/>
            <a:ext cx="4047840" cy="1964880"/>
          </a:xfrm>
          <a:prstGeom prst="rect">
            <a:avLst/>
          </a:prstGeom>
          <a:ln w="0">
            <a:noFill/>
          </a:ln>
        </p:spPr>
      </p:pic>
      <p:pic>
        <p:nvPicPr>
          <p:cNvPr id="88" name="Picture 22" descr="PBFrance (par KoakDesign)"/>
          <p:cNvPicPr/>
          <p:nvPr/>
        </p:nvPicPr>
        <p:blipFill>
          <a:blip r:embed="rId4"/>
          <a:stretch/>
        </p:blipFill>
        <p:spPr>
          <a:xfrm>
            <a:off x="9301320" y="2374920"/>
            <a:ext cx="2377800" cy="1964880"/>
          </a:xfrm>
          <a:prstGeom prst="rect">
            <a:avLst/>
          </a:prstGeom>
          <a:ln w="0">
            <a:noFill/>
          </a:ln>
        </p:spPr>
      </p:pic>
      <p:pic>
        <p:nvPicPr>
          <p:cNvPr id="89" name="Image 6" descr="Une image contenant cercle, capture d’écran, noir, Graphique&#10;&#10;Description générée automatiquement"/>
          <p:cNvPicPr/>
          <p:nvPr/>
        </p:nvPicPr>
        <p:blipFill>
          <a:blip r:embed="rId5"/>
          <a:stretch/>
        </p:blipFill>
        <p:spPr>
          <a:xfrm>
            <a:off x="5509800" y="4506840"/>
            <a:ext cx="1555560" cy="1555560"/>
          </a:xfrm>
          <a:prstGeom prst="rect">
            <a:avLst/>
          </a:prstGeom>
          <a:ln w="0">
            <a:noFill/>
          </a:ln>
        </p:spPr>
      </p:pic>
      <p:pic>
        <p:nvPicPr>
          <p:cNvPr id="90" name="Picture 4" descr=""/>
          <p:cNvPicPr/>
          <p:nvPr/>
        </p:nvPicPr>
        <p:blipFill>
          <a:blip r:embed="rId6"/>
          <a:stretch/>
        </p:blipFill>
        <p:spPr>
          <a:xfrm>
            <a:off x="7417440" y="4411800"/>
            <a:ext cx="1734840" cy="1958760"/>
          </a:xfrm>
          <a:prstGeom prst="rect">
            <a:avLst/>
          </a:prstGeom>
          <a:ln w="0">
            <a:noFill/>
          </a:ln>
        </p:spPr>
      </p:pic>
      <p:pic>
        <p:nvPicPr>
          <p:cNvPr id="91" name="Picture 20" descr="Visual Studio Code Logo PNG vector in SVG, PDF, AI, CDR format"/>
          <p:cNvPicPr/>
          <p:nvPr/>
        </p:nvPicPr>
        <p:blipFill>
          <a:blip r:embed="rId7"/>
          <a:stretch/>
        </p:blipFill>
        <p:spPr>
          <a:xfrm>
            <a:off x="9178920" y="4411800"/>
            <a:ext cx="2658600" cy="1958760"/>
          </a:xfrm>
          <a:prstGeom prst="rect">
            <a:avLst/>
          </a:prstGeom>
          <a:ln w="0">
            <a:noFill/>
          </a:ln>
        </p:spPr>
      </p:pic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743040" y="743040"/>
            <a:ext cx="3476160" cy="4962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4800" spc="-1" strike="noStrike">
                <a:solidFill>
                  <a:srgbClr val="ffffff"/>
                </a:solidFill>
                <a:latin typeface="Calibri Light"/>
              </a:rPr>
              <a:t>Outil</a:t>
            </a:r>
            <a:r>
              <a:rPr b="0" lang="en-US" sz="4800" spc="-1" strike="noStrike">
                <a:solidFill>
                  <a:srgbClr val="ffffff"/>
                </a:solidFill>
                <a:latin typeface="Calibri Light"/>
              </a:rPr>
              <a:t>s </a:t>
            </a:r>
            <a:r>
              <a:rPr b="0" lang="en-US" sz="4800" spc="-1" strike="noStrike">
                <a:solidFill>
                  <a:srgbClr val="ffffff"/>
                </a:solidFill>
                <a:latin typeface="Calibri Light"/>
              </a:rPr>
              <a:t>utilis</a:t>
            </a:r>
            <a:r>
              <a:rPr b="0" lang="en-US" sz="4800" spc="-1" strike="noStrike">
                <a:solidFill>
                  <a:srgbClr val="ffffff"/>
                </a:solidFill>
                <a:latin typeface="Calibri Light"/>
              </a:rPr>
              <a:t>és</a:t>
            </a:r>
            <a:endParaRPr b="0" lang="fr-FR" sz="48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206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960" y="311400"/>
            <a:ext cx="4331880" cy="6179040"/>
          </a:xfrm>
          <a:prstGeom prst="rect">
            <a:avLst/>
          </a:prstGeom>
          <a:solidFill>
            <a:srgbClr val="404040"/>
          </a:solidFill>
          <a:ln cap="sq" w="1270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94" name="Picture 4" descr=""/>
          <p:cNvPicPr/>
          <p:nvPr/>
        </p:nvPicPr>
        <p:blipFill>
          <a:blip r:embed="rId1"/>
          <a:stretch/>
        </p:blipFill>
        <p:spPr>
          <a:xfrm>
            <a:off x="6095880" y="4314600"/>
            <a:ext cx="1085040" cy="1577160"/>
          </a:xfrm>
          <a:prstGeom prst="rect">
            <a:avLst/>
          </a:prstGeom>
          <a:ln w="0">
            <a:noFill/>
          </a:ln>
        </p:spPr>
      </p:pic>
      <p:pic>
        <p:nvPicPr>
          <p:cNvPr id="95" name="Picture 2" descr=""/>
          <p:cNvPicPr/>
          <p:nvPr/>
        </p:nvPicPr>
        <p:blipFill>
          <a:blip r:embed="rId2"/>
          <a:stretch/>
        </p:blipFill>
        <p:spPr>
          <a:xfrm>
            <a:off x="9033840" y="4322520"/>
            <a:ext cx="1547640" cy="1547640"/>
          </a:xfrm>
          <a:prstGeom prst="rect">
            <a:avLst/>
          </a:prstGeom>
          <a:ln w="0">
            <a:noFill/>
          </a:ln>
        </p:spPr>
      </p:pic>
      <p:pic>
        <p:nvPicPr>
          <p:cNvPr id="96" name="Picture 6" descr="js-logo"/>
          <p:cNvPicPr/>
          <p:nvPr/>
        </p:nvPicPr>
        <p:blipFill>
          <a:blip r:embed="rId3"/>
          <a:stretch/>
        </p:blipFill>
        <p:spPr>
          <a:xfrm>
            <a:off x="7563240" y="4369320"/>
            <a:ext cx="1466640" cy="1467720"/>
          </a:xfrm>
          <a:prstGeom prst="rect">
            <a:avLst/>
          </a:prstGeom>
          <a:ln w="0">
            <a:noFill/>
          </a:ln>
        </p:spPr>
      </p:pic>
      <p:pic>
        <p:nvPicPr>
          <p:cNvPr id="97" name="Picture 8" descr=""/>
          <p:cNvPicPr/>
          <p:nvPr/>
        </p:nvPicPr>
        <p:blipFill>
          <a:blip r:embed="rId4"/>
          <a:stretch/>
        </p:blipFill>
        <p:spPr>
          <a:xfrm>
            <a:off x="4962240" y="311400"/>
            <a:ext cx="4458240" cy="2315880"/>
          </a:xfrm>
          <a:prstGeom prst="rect">
            <a:avLst/>
          </a:prstGeom>
          <a:ln w="0">
            <a:noFill/>
          </a:ln>
        </p:spPr>
      </p:pic>
      <p:pic>
        <p:nvPicPr>
          <p:cNvPr id="98" name="Picture 12" descr="Logo PostgreSQL - Impuls'Map !"/>
          <p:cNvPicPr/>
          <p:nvPr/>
        </p:nvPicPr>
        <p:blipFill>
          <a:blip r:embed="rId5"/>
          <a:stretch/>
        </p:blipFill>
        <p:spPr>
          <a:xfrm>
            <a:off x="9714240" y="311400"/>
            <a:ext cx="2001960" cy="2231640"/>
          </a:xfrm>
          <a:prstGeom prst="rect">
            <a:avLst/>
          </a:prstGeom>
          <a:ln w="0">
            <a:noFill/>
          </a:ln>
        </p:spPr>
      </p:pic>
      <p:pic>
        <p:nvPicPr>
          <p:cNvPr id="99" name="Picture 10" descr=""/>
          <p:cNvPicPr/>
          <p:nvPr/>
        </p:nvPicPr>
        <p:blipFill>
          <a:blip r:embed="rId6"/>
          <a:stretch/>
        </p:blipFill>
        <p:spPr>
          <a:xfrm>
            <a:off x="6777720" y="2674800"/>
            <a:ext cx="2642760" cy="1415520"/>
          </a:xfrm>
          <a:prstGeom prst="rect">
            <a:avLst/>
          </a:prstGeom>
          <a:ln w="0">
            <a:noFill/>
          </a:ln>
        </p:spPr>
      </p:pic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743040" y="743040"/>
            <a:ext cx="3476160" cy="4962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4800" spc="-1" strike="noStrike">
                <a:solidFill>
                  <a:srgbClr val="ffffff"/>
                </a:solidFill>
                <a:latin typeface="Calibri Light"/>
              </a:rPr>
              <a:t>Langages utilisés</a:t>
            </a:r>
            <a:endParaRPr b="0" lang="fr-FR" sz="48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838080" y="31428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fr-FR" sz="5400" spc="-1" strike="noStrike">
                <a:solidFill>
                  <a:schemeClr val="dk1"/>
                </a:solidFill>
                <a:latin typeface="Calibri Light"/>
              </a:rPr>
              <a:t>Répartition du travail</a:t>
            </a:r>
            <a:endParaRPr b="0" lang="fr-FR" sz="5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02" name="Graphique 4" descr="Base de données contour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290160" y="2103480"/>
            <a:ext cx="1325160" cy="1325160"/>
          </a:xfrm>
          <a:prstGeom prst="rect">
            <a:avLst/>
          </a:prstGeom>
          <a:ln w="0">
            <a:noFill/>
          </a:ln>
        </p:spPr>
      </p:pic>
      <p:pic>
        <p:nvPicPr>
          <p:cNvPr id="103" name="Graphique 6" descr="Connexions contour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011440" y="1920600"/>
            <a:ext cx="1325160" cy="1325160"/>
          </a:xfrm>
          <a:prstGeom prst="rect">
            <a:avLst/>
          </a:prstGeom>
          <a:ln w="0">
            <a:noFill/>
          </a:ln>
        </p:spPr>
      </p:pic>
      <p:pic>
        <p:nvPicPr>
          <p:cNvPr id="104" name="Graphique 8" descr="Homme professeur contour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4377600" y="4686120"/>
            <a:ext cx="1071360" cy="1071360"/>
          </a:xfrm>
          <a:prstGeom prst="rect">
            <a:avLst/>
          </a:prstGeom>
          <a:ln w="0">
            <a:noFill/>
          </a:ln>
        </p:spPr>
      </p:pic>
      <p:pic>
        <p:nvPicPr>
          <p:cNvPr id="105" name="Graphique 10" descr="Enfants contour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8219520" y="4632840"/>
            <a:ext cx="1056240" cy="1056240"/>
          </a:xfrm>
          <a:prstGeom prst="rect">
            <a:avLst/>
          </a:prstGeom>
          <a:ln w="0">
            <a:noFill/>
          </a:ln>
        </p:spPr>
      </p:pic>
      <p:pic>
        <p:nvPicPr>
          <p:cNvPr id="106" name="Graphique 12" descr="Badge d'employé contour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708840" y="4592160"/>
            <a:ext cx="1096920" cy="10969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07" name="Tableau 13"/>
          <p:cNvGraphicFramePr/>
          <p:nvPr/>
        </p:nvGraphicFramePr>
        <p:xfrm>
          <a:off x="1675440" y="2190960"/>
          <a:ext cx="2871360" cy="2547720"/>
        </p:xfrm>
        <a:graphic>
          <a:graphicData uri="http://schemas.openxmlformats.org/drawingml/2006/table">
            <a:tbl>
              <a:tblPr/>
              <a:tblGrid>
                <a:gridCol w="2871360"/>
              </a:tblGrid>
              <a:tr h="50292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Router/Réponse HTTP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Nettoyage du code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Recherche SQL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0292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Clément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8" name="Tableau 14"/>
          <p:cNvGraphicFramePr/>
          <p:nvPr/>
        </p:nvGraphicFramePr>
        <p:xfrm>
          <a:off x="9468720" y="2011680"/>
          <a:ext cx="2044800" cy="1152720"/>
        </p:xfrm>
        <a:graphic>
          <a:graphicData uri="http://schemas.openxmlformats.org/drawingml/2006/table">
            <a:tbl>
              <a:tblPr/>
              <a:tblGrid>
                <a:gridCol w="2045160"/>
              </a:tblGrid>
              <a:tr h="50292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Pages de connexion (patient, praticien)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0292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Clément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9" name="Tableau 15"/>
          <p:cNvGraphicFramePr/>
          <p:nvPr/>
        </p:nvGraphicFramePr>
        <p:xfrm>
          <a:off x="1998720" y="4669560"/>
          <a:ext cx="1773000" cy="1056240"/>
        </p:xfrm>
        <a:graphic>
          <a:graphicData uri="http://schemas.openxmlformats.org/drawingml/2006/table">
            <a:tbl>
              <a:tblPr/>
              <a:tblGrid>
                <a:gridCol w="1773000"/>
              </a:tblGrid>
              <a:tr h="591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Pages patientes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647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Félix et Yanis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0" name="Tableau 17"/>
          <p:cNvGraphicFramePr/>
          <p:nvPr/>
        </p:nvGraphicFramePr>
        <p:xfrm>
          <a:off x="5811480" y="4669560"/>
          <a:ext cx="1920600" cy="1056240"/>
        </p:xfrm>
        <a:graphic>
          <a:graphicData uri="http://schemas.openxmlformats.org/drawingml/2006/table">
            <a:tbl>
              <a:tblPr/>
              <a:tblGrid>
                <a:gridCol w="1920600"/>
              </a:tblGrid>
              <a:tr h="52812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Pages praticien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2812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Yanis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1" name="Tableau 18"/>
          <p:cNvGraphicFramePr/>
          <p:nvPr/>
        </p:nvGraphicFramePr>
        <p:xfrm>
          <a:off x="9468720" y="4669560"/>
          <a:ext cx="2044800" cy="1056240"/>
        </p:xfrm>
        <a:graphic>
          <a:graphicData uri="http://schemas.openxmlformats.org/drawingml/2006/table">
            <a:tbl>
              <a:tblPr/>
              <a:tblGrid>
                <a:gridCol w="2045160"/>
              </a:tblGrid>
              <a:tr h="52812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Pages recherches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2812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Félix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12" name="Picture 18" descr="Icône Figma, logo dans Vector Logo"/>
          <p:cNvPicPr/>
          <p:nvPr/>
        </p:nvPicPr>
        <p:blipFill>
          <a:blip r:embed="rId11"/>
          <a:stretch/>
        </p:blipFill>
        <p:spPr>
          <a:xfrm>
            <a:off x="5504040" y="1920600"/>
            <a:ext cx="1755360" cy="867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3" name="Tableau 5"/>
          <p:cNvGraphicFramePr/>
          <p:nvPr/>
        </p:nvGraphicFramePr>
        <p:xfrm>
          <a:off x="5396400" y="1912320"/>
          <a:ext cx="2028960" cy="1491480"/>
        </p:xfrm>
        <a:graphic>
          <a:graphicData uri="http://schemas.openxmlformats.org/drawingml/2006/table">
            <a:tbl>
              <a:tblPr/>
              <a:tblGrid>
                <a:gridCol w="2028960"/>
              </a:tblGrid>
              <a:tr h="850680">
                <a:tc>
                  <a:txBody>
                    <a:bodyPr anchor="t">
                      <a:noAutofit/>
                    </a:bodyPr>
                    <a:p>
                      <a:endParaRPr b="0" lang="fr-FR" sz="1800" spc="-1" strike="noStrike">
                        <a:solidFill>
                          <a:schemeClr val="dk1"/>
                        </a:solidFill>
                        <a:latin typeface="Calibri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4080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Félix et Yanis</a:t>
                      </a:r>
                      <a:endParaRPr b="0" lang="fr-FR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4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39000" y="457200"/>
            <a:ext cx="10909440" cy="1368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6600" spc="-1" strike="noStrike">
                <a:solidFill>
                  <a:schemeClr val="dk1"/>
                </a:solidFill>
                <a:latin typeface="Calibri Light"/>
              </a:rPr>
              <a:t>Présentation du Figma</a:t>
            </a:r>
            <a:endParaRPr b="0" lang="fr-FR" sz="6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6" name="sketch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49960" y="1850760"/>
            <a:ext cx="3291480" cy="18000"/>
          </a:xfrm>
          <a:custGeom>
            <a:avLst/>
            <a:gdLst>
              <a:gd name="textAreaLeft" fmla="*/ 0 w 3291480"/>
              <a:gd name="textAreaRight" fmla="*/ 3291840 w 3291480"/>
              <a:gd name="textAreaTop" fmla="*/ 0 h 18000"/>
              <a:gd name="textAreaBottom" fmla="*/ 18360 h 18000"/>
            </a:gdLst>
            <a:ahLst/>
            <a:rect l="textAreaLeft" t="textAreaTop" r="textAreaRight" b="textAreaBottom"/>
            <a:pathLst>
              <a:path fill="none" w="3291840" h="18288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stroke="0" w="3291840" h="18288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w="41275">
            <a:solidFill>
              <a:srgbClr val="ed7d3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26640" bIns="-2664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7" name="Image 6" descr=""/>
          <p:cNvPicPr/>
          <p:nvPr/>
        </p:nvPicPr>
        <p:blipFill>
          <a:blip r:embed="rId1"/>
          <a:stretch/>
        </p:blipFill>
        <p:spPr>
          <a:xfrm>
            <a:off x="1450440" y="2642760"/>
            <a:ext cx="3353040" cy="3605400"/>
          </a:xfrm>
          <a:prstGeom prst="rect">
            <a:avLst/>
          </a:prstGeom>
          <a:ln w="0">
            <a:noFill/>
          </a:ln>
        </p:spPr>
      </p:pic>
      <p:pic>
        <p:nvPicPr>
          <p:cNvPr id="118" name="Image 4" descr=""/>
          <p:cNvPicPr/>
          <p:nvPr/>
        </p:nvPicPr>
        <p:blipFill>
          <a:blip r:embed="rId2"/>
          <a:stretch/>
        </p:blipFill>
        <p:spPr>
          <a:xfrm>
            <a:off x="6557760" y="2642760"/>
            <a:ext cx="5007600" cy="360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9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0" name="Titre 1"/>
          <p:cNvSpPr/>
          <p:nvPr/>
        </p:nvSpPr>
        <p:spPr>
          <a:xfrm>
            <a:off x="639000" y="457200"/>
            <a:ext cx="10909440" cy="1368360"/>
          </a:xfrm>
          <a:prstGeom prst="ellipse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algn="ctr" defTabSz="914400">
              <a:lnSpc>
                <a:spcPct val="90000"/>
              </a:lnSpc>
              <a:spcAft>
                <a:spcPts val="601"/>
              </a:spcAft>
            </a:pPr>
            <a:r>
              <a:rPr b="0" lang="en-US" sz="6100" spc="-1" strike="noStrike">
                <a:solidFill>
                  <a:schemeClr val="dk1"/>
                </a:solidFill>
                <a:latin typeface="Calibri Light"/>
              </a:rPr>
              <a:t>Partie praticien</a:t>
            </a:r>
            <a:endParaRPr b="0" lang="fr-FR" sz="6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sketch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49960" y="1850760"/>
            <a:ext cx="3291480" cy="18000"/>
          </a:xfrm>
          <a:custGeom>
            <a:avLst/>
            <a:gdLst>
              <a:gd name="textAreaLeft" fmla="*/ 0 w 3291480"/>
              <a:gd name="textAreaRight" fmla="*/ 3291840 w 3291480"/>
              <a:gd name="textAreaTop" fmla="*/ 0 h 18000"/>
              <a:gd name="textAreaBottom" fmla="*/ 18360 h 18000"/>
            </a:gdLst>
            <a:ahLst/>
            <a:rect l="textAreaLeft" t="textAreaTop" r="textAreaRight" b="textAreaBottom"/>
            <a:pathLst>
              <a:path fill="none" w="3291840" h="18288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stroke="0" w="3291840" h="18288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w="41275">
            <a:solidFill>
              <a:srgbClr val="ed7d3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26640" bIns="-2664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22" name="Image 8" descr="Une image contenant texte, capture d’écran, Police, nombre&#10;&#10;Description générée automatiquement"/>
          <p:cNvPicPr/>
          <p:nvPr/>
        </p:nvPicPr>
        <p:blipFill>
          <a:blip r:embed="rId1"/>
          <a:stretch/>
        </p:blipFill>
        <p:spPr>
          <a:xfrm>
            <a:off x="1521000" y="2175120"/>
            <a:ext cx="2881440" cy="4073040"/>
          </a:xfrm>
          <a:prstGeom prst="rect">
            <a:avLst/>
          </a:prstGeom>
          <a:ln w="0">
            <a:noFill/>
          </a:ln>
        </p:spPr>
      </p:pic>
      <p:pic>
        <p:nvPicPr>
          <p:cNvPr id="123" name="Image 6" descr="Une image contenant texte, capture d’écran, menu, Police&#10;&#10;Description générée automatiquement"/>
          <p:cNvPicPr/>
          <p:nvPr/>
        </p:nvPicPr>
        <p:blipFill>
          <a:blip r:embed="rId2"/>
          <a:stretch/>
        </p:blipFill>
        <p:spPr>
          <a:xfrm>
            <a:off x="5309280" y="2343960"/>
            <a:ext cx="6559560" cy="3673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4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5" name="sketch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659320"/>
            <a:ext cx="3565800" cy="18000"/>
          </a:xfrm>
          <a:custGeom>
            <a:avLst/>
            <a:gdLst>
              <a:gd name="textAreaLeft" fmla="*/ 0 w 3565800"/>
              <a:gd name="textAreaRight" fmla="*/ 3566160 w 3565800"/>
              <a:gd name="textAreaTop" fmla="*/ 0 h 18000"/>
              <a:gd name="textAreaBottom" fmla="*/ 18360 h 18000"/>
            </a:gdLst>
            <a:ahLst/>
            <a:rect l="textAreaLeft" t="textAreaTop" r="textAreaRight" b="textAreaBottom"/>
            <a:pathLst>
              <a:path fill="none" w="3566160" h="18288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stroke="0" w="3566160" h="18288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w="41275">
            <a:solidFill>
              <a:srgbClr val="ed7d3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26640" bIns="-2664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6" name="Titre 1"/>
          <p:cNvSpPr/>
          <p:nvPr/>
        </p:nvSpPr>
        <p:spPr>
          <a:xfrm>
            <a:off x="631080" y="2807280"/>
            <a:ext cx="3895200" cy="3386160"/>
          </a:xfrm>
          <a:prstGeom prst="ellipse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indent="-228600" defTabSz="9144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2200" spc="-1" strike="noStrike">
                <a:solidFill>
                  <a:schemeClr val="dk1"/>
                </a:solidFill>
                <a:latin typeface="Calibri"/>
              </a:rPr>
              <a:t>Partie prise de rdv</a:t>
            </a:r>
            <a:endParaRPr b="0" lang="fr-FR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7" name="Image 4" descr=""/>
          <p:cNvPicPr/>
          <p:nvPr/>
        </p:nvPicPr>
        <p:blipFill>
          <a:blip r:embed="rId1"/>
          <a:stretch/>
        </p:blipFill>
        <p:spPr>
          <a:xfrm>
            <a:off x="4992480" y="850320"/>
            <a:ext cx="3099600" cy="2084400"/>
          </a:xfrm>
          <a:prstGeom prst="rect">
            <a:avLst/>
          </a:prstGeom>
          <a:ln w="0">
            <a:noFill/>
          </a:ln>
        </p:spPr>
      </p:pic>
      <p:pic>
        <p:nvPicPr>
          <p:cNvPr id="128" name="Image 8" descr=""/>
          <p:cNvPicPr/>
          <p:nvPr/>
        </p:nvPicPr>
        <p:blipFill>
          <a:blip r:embed="rId2"/>
          <a:stretch/>
        </p:blipFill>
        <p:spPr>
          <a:xfrm>
            <a:off x="8247960" y="430560"/>
            <a:ext cx="3785400" cy="2109960"/>
          </a:xfrm>
          <a:prstGeom prst="rect">
            <a:avLst/>
          </a:prstGeom>
          <a:ln w="0">
            <a:noFill/>
          </a:ln>
        </p:spPr>
      </p:pic>
      <p:pic>
        <p:nvPicPr>
          <p:cNvPr id="129" name="Image 10" descr=""/>
          <p:cNvPicPr/>
          <p:nvPr/>
        </p:nvPicPr>
        <p:blipFill>
          <a:blip r:embed="rId3"/>
          <a:stretch/>
        </p:blipFill>
        <p:spPr>
          <a:xfrm>
            <a:off x="4992480" y="4118760"/>
            <a:ext cx="3099600" cy="1751040"/>
          </a:xfrm>
          <a:prstGeom prst="rect">
            <a:avLst/>
          </a:prstGeom>
          <a:ln w="0">
            <a:noFill/>
          </a:ln>
        </p:spPr>
      </p:pic>
      <p:pic>
        <p:nvPicPr>
          <p:cNvPr id="130" name="Image 6" descr=""/>
          <p:cNvPicPr/>
          <p:nvPr/>
        </p:nvPicPr>
        <p:blipFill>
          <a:blip r:embed="rId4"/>
          <a:stretch/>
        </p:blipFill>
        <p:spPr>
          <a:xfrm>
            <a:off x="8247960" y="3328560"/>
            <a:ext cx="3785400" cy="2507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Base De Donnée</a:t>
            </a:r>
            <a:endParaRPr b="0" lang="fr-FR" sz="4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32" name="Content Placeholder 5" descr=""/>
          <p:cNvPicPr/>
          <p:nvPr/>
        </p:nvPicPr>
        <p:blipFill>
          <a:blip r:embed="rId1"/>
          <a:stretch/>
        </p:blipFill>
        <p:spPr>
          <a:xfrm>
            <a:off x="3041280" y="1825560"/>
            <a:ext cx="6109200" cy="4350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4400" spc="-1" strike="noStrike">
                <a:solidFill>
                  <a:schemeClr val="dk1"/>
                </a:solidFill>
                <a:latin typeface="Calibri Light"/>
              </a:rPr>
              <a:t>Requêtes API</a:t>
            </a:r>
            <a:endParaRPr b="0" lang="fr-FR" sz="4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34" name="" descr=""/>
          <p:cNvPicPr/>
          <p:nvPr/>
        </p:nvPicPr>
        <p:blipFill>
          <a:blip r:embed="rId1"/>
          <a:stretch/>
        </p:blipFill>
        <p:spPr>
          <a:xfrm>
            <a:off x="720000" y="1440000"/>
            <a:ext cx="5220000" cy="1165320"/>
          </a:xfrm>
          <a:prstGeom prst="rect">
            <a:avLst/>
          </a:prstGeom>
          <a:ln w="0">
            <a:noFill/>
          </a:ln>
        </p:spPr>
      </p:pic>
      <p:pic>
        <p:nvPicPr>
          <p:cNvPr id="135" name="" descr=""/>
          <p:cNvPicPr/>
          <p:nvPr/>
        </p:nvPicPr>
        <p:blipFill>
          <a:blip r:embed="rId2"/>
          <a:stretch/>
        </p:blipFill>
        <p:spPr>
          <a:xfrm>
            <a:off x="720000" y="2702160"/>
            <a:ext cx="7200000" cy="1077840"/>
          </a:xfrm>
          <a:prstGeom prst="rect">
            <a:avLst/>
          </a:prstGeom>
          <a:ln w="0">
            <a:noFill/>
          </a:ln>
        </p:spPr>
      </p:pic>
      <p:pic>
        <p:nvPicPr>
          <p:cNvPr id="136" name="" descr=""/>
          <p:cNvPicPr/>
          <p:nvPr/>
        </p:nvPicPr>
        <p:blipFill>
          <a:blip r:embed="rId3"/>
          <a:stretch/>
        </p:blipFill>
        <p:spPr>
          <a:xfrm>
            <a:off x="720000" y="3960000"/>
            <a:ext cx="8100000" cy="1184760"/>
          </a:xfrm>
          <a:prstGeom prst="rect">
            <a:avLst/>
          </a:prstGeom>
          <a:ln w="0">
            <a:noFill/>
          </a:ln>
        </p:spPr>
      </p:pic>
      <p:pic>
        <p:nvPicPr>
          <p:cNvPr id="137" name="" descr=""/>
          <p:cNvPicPr/>
          <p:nvPr/>
        </p:nvPicPr>
        <p:blipFill>
          <a:blip r:embed="rId4"/>
          <a:stretch/>
        </p:blipFill>
        <p:spPr>
          <a:xfrm>
            <a:off x="720000" y="5305680"/>
            <a:ext cx="5400000" cy="1095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fr-FR" sz="6000" spc="-1" strike="noStrike">
                <a:solidFill>
                  <a:schemeClr val="dk1"/>
                </a:solidFill>
                <a:latin typeface="Calibri Light"/>
              </a:rPr>
              <a:t>Difficultés rencontrées</a:t>
            </a:r>
            <a:endParaRPr b="0" lang="fr-FR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9" name="Nuage 3"/>
          <p:cNvSpPr/>
          <p:nvPr/>
        </p:nvSpPr>
        <p:spPr>
          <a:xfrm>
            <a:off x="7690680" y="1839240"/>
            <a:ext cx="2949840" cy="2046240"/>
          </a:xfrm>
          <a:prstGeom prst="cloud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fr-FR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0" name="ZoneTexte 4"/>
          <p:cNvSpPr/>
          <p:nvPr/>
        </p:nvSpPr>
        <p:spPr>
          <a:xfrm>
            <a:off x="2100960" y="2709000"/>
            <a:ext cx="21441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Async et EventListener 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Nuage 5"/>
          <p:cNvSpPr/>
          <p:nvPr/>
        </p:nvSpPr>
        <p:spPr>
          <a:xfrm>
            <a:off x="1698120" y="2286000"/>
            <a:ext cx="2949840" cy="2046240"/>
          </a:xfrm>
          <a:prstGeom prst="cloud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fr-FR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2" name="Nuage 6"/>
          <p:cNvSpPr/>
          <p:nvPr/>
        </p:nvSpPr>
        <p:spPr>
          <a:xfrm>
            <a:off x="4648320" y="4125600"/>
            <a:ext cx="2949840" cy="2046240"/>
          </a:xfrm>
          <a:prstGeom prst="cloud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fr-FR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3" name="ZoneTexte 7"/>
          <p:cNvSpPr/>
          <p:nvPr/>
        </p:nvSpPr>
        <p:spPr>
          <a:xfrm>
            <a:off x="5023800" y="4733280"/>
            <a:ext cx="21441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Absences et Réorganisation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ZoneTexte 8"/>
          <p:cNvSpPr/>
          <p:nvPr/>
        </p:nvSpPr>
        <p:spPr>
          <a:xfrm>
            <a:off x="8115840" y="2418840"/>
            <a:ext cx="21441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Traduction des</a:t>
            </a:r>
            <a:br>
              <a:rPr sz="2400"/>
            </a:br>
            <a:r>
              <a:rPr b="0" lang="fr-FR" sz="2400" spc="-1" strike="noStrike">
                <a:solidFill>
                  <a:schemeClr val="dk1"/>
                </a:solidFill>
                <a:latin typeface="Calibri"/>
              </a:rPr>
              <a:t>requêtes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5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 useBgFill="1">
        <p:nvSpPr>
          <p:cNvPr id="146" name="Freeform: 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958640" cy="6857640"/>
          </a:xfrm>
          <a:custGeom>
            <a:avLst/>
            <a:gdLst>
              <a:gd name="textAreaLeft" fmla="*/ 0 w 4958640"/>
              <a:gd name="textAreaRight" fmla="*/ 4959000 w 4958640"/>
              <a:gd name="textAreaTop" fmla="*/ 0 h 6857640"/>
              <a:gd name="textAreaBottom" fmla="*/ 6858000 h 6857640"/>
            </a:gdLst>
            <a:ahLst/>
            <a:rect l="textAreaLeft" t="textAreaTop" r="textAreaRight" b="textAreaBottom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algn="l" blurRad="76320" dist="38160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 useBgFill="1">
        <p:nvSpPr>
          <p:cNvPr id="147" name="Freeform: 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948560" cy="6857640"/>
          </a:xfrm>
          <a:custGeom>
            <a:avLst/>
            <a:gdLst>
              <a:gd name="textAreaLeft" fmla="*/ 0 w 4948560"/>
              <a:gd name="textAreaRight" fmla="*/ 4948920 w 4948560"/>
              <a:gd name="textAreaTop" fmla="*/ 0 h 6857640"/>
              <a:gd name="textAreaBottom" fmla="*/ 6858000 h 6857640"/>
            </a:gdLst>
            <a:ahLst/>
            <a:rect l="textAreaLeft" t="textAreaTop" r="textAreaRight" b="textAreaBottom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78080" y="1122480"/>
            <a:ext cx="4023000" cy="3203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fr-FR" sz="4800" spc="-1" strike="noStrike">
                <a:solidFill>
                  <a:schemeClr val="dk1"/>
                </a:solidFill>
                <a:latin typeface="Calibri Light"/>
              </a:rPr>
              <a:t>Démonstration du site web</a:t>
            </a:r>
            <a:endParaRPr b="0" lang="fr-FR" sz="4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9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760320" y="346320"/>
            <a:ext cx="145800" cy="703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0" name="Rectangl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960" y="4546800"/>
            <a:ext cx="4023000" cy="18000"/>
          </a:xfrm>
          <a:prstGeom prst="rect">
            <a:avLst/>
          </a:prstGeom>
          <a:solidFill>
            <a:srgbClr val="d5d5d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26640" bIns="-2664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51" name="Graphic 6" descr="Site web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891040" y="625680"/>
            <a:ext cx="5455080" cy="5455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fill="hold" presetClass="entr" presetID="10">
                                  <p:stCondLst>
                                    <p:cond delay="500"/>
                                  </p:stCondLst>
                                  <p:iterate type="el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7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nodeType="withEffect" fill="hold" presetClass="entr" presetID="10">
                                  <p:stCondLst>
                                    <p:cond delay="1000"/>
                                  </p:stCondLst>
                                  <p:iterate type="el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" dur="7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</TotalTime>
  <Application>LibreOffice/24.2.3.2$Linux_X86_64 LibreOffice_project/433d9c2ded56988e8a90e6b2e771ee4e6a5ab2ba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2023-05-15T16:07:09Z</dcterms:created>
  <dc:creator>Maëlle SOPRANSI (CIR2)</dc:creator>
  <dc:description/>
  <dc:language>fr-FR</dc:language>
  <cp:lastModifiedBy/>
  <dcterms:modified xsi:type="dcterms:W3CDTF">2024-05-21T22:12:18Z</dcterms:modified>
  <cp:revision>6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Widescreen</vt:lpwstr>
  </property>
  <property fmtid="{D5CDD505-2E9C-101B-9397-08002B2CF9AE}" pid="4" name="Slides">
    <vt:i4>11</vt:i4>
  </property>
</Properties>
</file>